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Trial by Jury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Trial by 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There are two types of trials in the United States</a:t>
            </a:r>
          </a:p>
          <a:p>
            <a:pPr lvl="1"/>
            <a:r>
              <a:rPr lang="en-US" u="sng" dirty="0" smtClean="0"/>
              <a:t>Criminal trials: where the government brings charges against you</a:t>
            </a:r>
          </a:p>
          <a:p>
            <a:pPr lvl="1"/>
            <a:endParaRPr lang="en-US" u="sng" dirty="0" smtClean="0"/>
          </a:p>
          <a:p>
            <a:pPr lvl="1"/>
            <a:r>
              <a:rPr lang="en-US" u="sng" dirty="0" smtClean="0"/>
              <a:t>Civil trials: used to resolve disputes between private citizens</a:t>
            </a:r>
          </a:p>
          <a:p>
            <a:pPr lvl="1">
              <a:buNone/>
            </a:pPr>
            <a:endParaRPr lang="en-US" u="sng" dirty="0" smtClean="0"/>
          </a:p>
          <a:p>
            <a:pPr lvl="1">
              <a:buNone/>
            </a:pPr>
            <a:r>
              <a:rPr lang="en-US" u="sng" dirty="0" smtClean="0"/>
              <a:t>Jury decisions must be unanimous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Civil vs. Criminal</a:t>
            </a:r>
            <a:endParaRPr lang="en-US" dirty="0"/>
          </a:p>
        </p:txBody>
      </p:sp>
      <p:pic>
        <p:nvPicPr>
          <p:cNvPr id="1026" name="Picture 2" descr="http://www.eonline.com/eol_images/Entire_Site/201408/rs_560x415-140108102049-1024.svu3.cm.18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2536598"/>
            <a:ext cx="4038600" cy="2992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ew.com/sites/default/files/styles/tout_image_612x380/public/i/2014/05/01/judge-judy-01_612x380_0.jpg?itok=iChElsOz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738" y="2595673"/>
            <a:ext cx="4629843" cy="2874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5460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Trial by 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primary participants in a jury trial are:</a:t>
            </a:r>
          </a:p>
          <a:p>
            <a:endParaRPr lang="en-US" dirty="0" smtClean="0"/>
          </a:p>
          <a:p>
            <a:pPr lvl="1"/>
            <a:r>
              <a:rPr lang="en-US" u="sng" dirty="0" smtClean="0"/>
              <a:t>The </a:t>
            </a:r>
            <a:r>
              <a:rPr lang="en-US" b="1" i="1" u="sng" dirty="0" smtClean="0">
                <a:solidFill>
                  <a:srgbClr val="00B050"/>
                </a:solidFill>
              </a:rPr>
              <a:t>plaintiff</a:t>
            </a:r>
            <a:r>
              <a:rPr lang="en-US" u="sng" dirty="0" smtClean="0"/>
              <a:t>: the one making the accusations</a:t>
            </a:r>
          </a:p>
          <a:p>
            <a:pPr lvl="1"/>
            <a:r>
              <a:rPr lang="en-US" u="sng" dirty="0" smtClean="0"/>
              <a:t>The </a:t>
            </a:r>
            <a:r>
              <a:rPr lang="en-US" b="1" i="1" u="sng" dirty="0" smtClean="0">
                <a:solidFill>
                  <a:srgbClr val="00B050"/>
                </a:solidFill>
              </a:rPr>
              <a:t>defendant</a:t>
            </a:r>
            <a:r>
              <a:rPr lang="en-US" u="sng" dirty="0" smtClean="0"/>
              <a:t>: the one being accused of a crime</a:t>
            </a:r>
          </a:p>
          <a:p>
            <a:endParaRPr lang="en-US" u="sng" dirty="0" smtClean="0"/>
          </a:p>
          <a:p>
            <a:r>
              <a:rPr lang="en-US" u="sng" dirty="0" smtClean="0"/>
              <a:t>Defendants are given the </a:t>
            </a:r>
            <a:r>
              <a:rPr lang="en-US" b="1" i="1" u="sng" dirty="0" smtClean="0">
                <a:solidFill>
                  <a:srgbClr val="00B050"/>
                </a:solidFill>
              </a:rPr>
              <a:t>presumption of innocence</a:t>
            </a:r>
            <a:r>
              <a:rPr lang="en-US" u="sng" dirty="0" smtClean="0"/>
              <a:t>: meaning it is the accuser’s responsibility to prove guilt (innocent until proven guilty)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Proving Guilt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In a criminal trial, the state must prove guilt </a:t>
            </a:r>
            <a:r>
              <a:rPr lang="en-US" b="1" i="1" u="sng" dirty="0" smtClean="0">
                <a:solidFill>
                  <a:srgbClr val="00B050"/>
                </a:solidFill>
              </a:rPr>
              <a:t>beyond a reasonable doubt:</a:t>
            </a:r>
            <a:r>
              <a:rPr lang="en-US" b="1" i="1" u="sng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en-US" u="sng" dirty="0" smtClean="0">
                <a:solidFill>
                  <a:schemeClr val="tx1">
                    <a:lumMod val="95000"/>
                  </a:schemeClr>
                </a:solidFill>
              </a:rPr>
              <a:t>there could be no "reasonable doubt" in the mind of a "reasonable person” that the defendant is guilty</a:t>
            </a:r>
            <a:endParaRPr lang="en-US" b="1" i="1" u="sng" dirty="0" smtClean="0">
              <a:solidFill>
                <a:schemeClr val="tx1">
                  <a:lumMod val="95000"/>
                </a:schemeClr>
              </a:solidFill>
            </a:endParaRPr>
          </a:p>
          <a:p>
            <a:endParaRPr lang="en-US" b="1" i="1" u="sng" dirty="0" smtClean="0">
              <a:solidFill>
                <a:srgbClr val="00B050"/>
              </a:solidFill>
            </a:endParaRPr>
          </a:p>
          <a:p>
            <a:r>
              <a:rPr lang="en-US" u="sng" dirty="0" smtClean="0"/>
              <a:t>In a civil trial, the plaintiff must show the </a:t>
            </a:r>
            <a:r>
              <a:rPr lang="en-US" b="1" i="1" u="sng" dirty="0" smtClean="0">
                <a:solidFill>
                  <a:srgbClr val="00B050"/>
                </a:solidFill>
              </a:rPr>
              <a:t>preponderance of the evidence</a:t>
            </a:r>
            <a:r>
              <a:rPr lang="en-US" b="1" u="sng" dirty="0" smtClean="0">
                <a:solidFill>
                  <a:srgbClr val="00B050"/>
                </a:solidFill>
              </a:rPr>
              <a:t>: </a:t>
            </a:r>
            <a:r>
              <a:rPr lang="en-US" u="sng" dirty="0" smtClean="0"/>
              <a:t>the defendant is more than likely responsible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30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1926</TotalTime>
  <Words>216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Consolas</vt:lpstr>
      <vt:lpstr>Corbel</vt:lpstr>
      <vt:lpstr>Wingdings</vt:lpstr>
      <vt:lpstr>Wingdings 2</vt:lpstr>
      <vt:lpstr>Wingdings 3</vt:lpstr>
      <vt:lpstr>Default Theme</vt:lpstr>
      <vt:lpstr>Trial by Jury</vt:lpstr>
      <vt:lpstr>Trial by Jury</vt:lpstr>
      <vt:lpstr>Civil vs. Criminal</vt:lpstr>
      <vt:lpstr>Trial by Jury</vt:lpstr>
      <vt:lpstr>Proving Guilt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Trial by Jury</dc:title>
  <dc:creator>Lawrence Ashley Staten</dc:creator>
  <cp:lastModifiedBy>Lawrence Staten</cp:lastModifiedBy>
  <cp:revision>10</cp:revision>
  <dcterms:created xsi:type="dcterms:W3CDTF">2012-03-04T22:59:36Z</dcterms:created>
  <dcterms:modified xsi:type="dcterms:W3CDTF">2016-06-12T22:59:04Z</dcterms:modified>
</cp:coreProperties>
</file>